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</p:sldIdLst>
  <p:sldSz cx="9144000" cy="5143500" type="screen16x9"/>
  <p:notesSz cx="9144000" cy="6858000"/>
  <p:defaultTextStyle>
    <a:defPPr>
      <a:defRPr lang="en-US"/>
    </a:defPPr>
    <a:lvl1pPr marL="0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394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2787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4181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5574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56968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88361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19755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1149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F"/>
    <a:srgbClr val="E30613"/>
    <a:srgbClr val="11498A"/>
    <a:srgbClr val="841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8"/>
    <p:restoredTop sz="91098" autoAdjust="0"/>
  </p:normalViewPr>
  <p:slideViewPr>
    <p:cSldViewPr>
      <p:cViewPr>
        <p:scale>
          <a:sx n="220" d="100"/>
          <a:sy n="220" d="100"/>
        </p:scale>
        <p:origin x="144" y="256"/>
      </p:cViewPr>
      <p:guideLst>
        <p:guide orient="horz" pos="2880"/>
        <p:guide pos="162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  <a:prstGeom prst="rect">
            <a:avLst/>
          </a:prstGeom>
        </p:spPr>
        <p:txBody>
          <a:bodyPr lIns="17273" tIns="8637" rIns="17273" bIns="8637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17273" tIns="8637" rIns="17273" bIns="863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73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7273" tIns="8637" rIns="17273" bIns="8637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17273" tIns="8637" rIns="17273" bIns="863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438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975052" y="1200151"/>
            <a:ext cx="8991600" cy="25575816"/>
          </a:xfrm>
          <a:prstGeom prst="rect">
            <a:avLst/>
          </a:prstGeom>
        </p:spPr>
        <p:txBody>
          <a:bodyPr vert="eaVert" lIns="17273" tIns="8637" rIns="17273" bIns="8637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8664" y="1200151"/>
            <a:ext cx="26823988" cy="25575816"/>
          </a:xfrm>
          <a:prstGeom prst="rect">
            <a:avLst/>
          </a:prstGeom>
        </p:spPr>
        <p:txBody>
          <a:bodyPr vert="eaVert" lIns="17273" tIns="8637" rIns="17273" bIns="863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58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7273" tIns="8637" rIns="17273" bIns="8637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17273" tIns="8637" rIns="17273" bIns="863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48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1556"/>
          </a:xfrm>
          <a:prstGeom prst="rect">
            <a:avLst/>
          </a:prstGeom>
        </p:spPr>
        <p:txBody>
          <a:bodyPr lIns="17273" tIns="8637" rIns="17273" bIns="8637" anchor="t"/>
          <a:lstStyle>
            <a:lvl1pPr algn="l">
              <a:defRPr sz="38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  <a:prstGeom prst="rect">
            <a:avLst/>
          </a:prstGeom>
        </p:spPr>
        <p:txBody>
          <a:bodyPr lIns="17273" tIns="8637" rIns="17273" bIns="8637"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13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27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41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55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569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883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197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11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921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7273" tIns="8637" rIns="17273" bIns="8637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8664" y="6993732"/>
            <a:ext cx="17906999" cy="19782235"/>
          </a:xfrm>
          <a:prstGeom prst="rect">
            <a:avLst/>
          </a:prstGeom>
        </p:spPr>
        <p:txBody>
          <a:bodyPr lIns="17273" tIns="8637" rIns="17273" bIns="863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58064" y="6993732"/>
            <a:ext cx="17908587" cy="19782235"/>
          </a:xfrm>
          <a:prstGeom prst="rect">
            <a:avLst/>
          </a:prstGeom>
        </p:spPr>
        <p:txBody>
          <a:bodyPr lIns="17273" tIns="8637" rIns="17273" bIns="863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04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7273" tIns="8637" rIns="17273" bIns="8637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17273" tIns="8637" rIns="17273" bIns="8637" anchor="b"/>
          <a:lstStyle>
            <a:lvl1pPr marL="0" indent="0">
              <a:buNone/>
              <a:defRPr sz="2300" b="1"/>
            </a:lvl1pPr>
            <a:lvl2pPr marL="431394" indent="0">
              <a:buNone/>
              <a:defRPr sz="1900" b="1"/>
            </a:lvl2pPr>
            <a:lvl3pPr marL="862787" indent="0">
              <a:buNone/>
              <a:defRPr sz="1700" b="1"/>
            </a:lvl3pPr>
            <a:lvl4pPr marL="1294181" indent="0">
              <a:buNone/>
              <a:defRPr sz="1500" b="1"/>
            </a:lvl4pPr>
            <a:lvl5pPr marL="1725574" indent="0">
              <a:buNone/>
              <a:defRPr sz="1500" b="1"/>
            </a:lvl5pPr>
            <a:lvl6pPr marL="2156968" indent="0">
              <a:buNone/>
              <a:defRPr sz="1500" b="1"/>
            </a:lvl6pPr>
            <a:lvl7pPr marL="2588361" indent="0">
              <a:buNone/>
              <a:defRPr sz="1500" b="1"/>
            </a:lvl7pPr>
            <a:lvl8pPr marL="3019755" indent="0">
              <a:buNone/>
              <a:defRPr sz="1500" b="1"/>
            </a:lvl8pPr>
            <a:lvl9pPr marL="345114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17273" tIns="8637" rIns="17273" bIns="863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4" cy="479822"/>
          </a:xfrm>
          <a:prstGeom prst="rect">
            <a:avLst/>
          </a:prstGeom>
        </p:spPr>
        <p:txBody>
          <a:bodyPr lIns="17273" tIns="8637" rIns="17273" bIns="8637" anchor="b"/>
          <a:lstStyle>
            <a:lvl1pPr marL="0" indent="0">
              <a:buNone/>
              <a:defRPr sz="2300" b="1"/>
            </a:lvl1pPr>
            <a:lvl2pPr marL="431394" indent="0">
              <a:buNone/>
              <a:defRPr sz="1900" b="1"/>
            </a:lvl2pPr>
            <a:lvl3pPr marL="862787" indent="0">
              <a:buNone/>
              <a:defRPr sz="1700" b="1"/>
            </a:lvl3pPr>
            <a:lvl4pPr marL="1294181" indent="0">
              <a:buNone/>
              <a:defRPr sz="1500" b="1"/>
            </a:lvl4pPr>
            <a:lvl5pPr marL="1725574" indent="0">
              <a:buNone/>
              <a:defRPr sz="1500" b="1"/>
            </a:lvl5pPr>
            <a:lvl6pPr marL="2156968" indent="0">
              <a:buNone/>
              <a:defRPr sz="1500" b="1"/>
            </a:lvl6pPr>
            <a:lvl7pPr marL="2588361" indent="0">
              <a:buNone/>
              <a:defRPr sz="1500" b="1"/>
            </a:lvl7pPr>
            <a:lvl8pPr marL="3019755" indent="0">
              <a:buNone/>
              <a:defRPr sz="1500" b="1"/>
            </a:lvl8pPr>
            <a:lvl9pPr marL="345114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4" cy="2963466"/>
          </a:xfrm>
          <a:prstGeom prst="rect">
            <a:avLst/>
          </a:prstGeom>
        </p:spPr>
        <p:txBody>
          <a:bodyPr lIns="17273" tIns="8637" rIns="17273" bIns="863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35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7273" tIns="8637" rIns="17273" bIns="8637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85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80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  <a:prstGeom prst="rect">
            <a:avLst/>
          </a:prstGeom>
        </p:spPr>
        <p:txBody>
          <a:bodyPr lIns="17273" tIns="8637" rIns="17273" bIns="8637"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8"/>
            <a:ext cx="5111749" cy="4389835"/>
          </a:xfrm>
          <a:prstGeom prst="rect">
            <a:avLst/>
          </a:prstGeom>
        </p:spPr>
        <p:txBody>
          <a:bodyPr lIns="17273" tIns="8637" rIns="17273" bIns="863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 lIns="17273" tIns="8637" rIns="17273" bIns="8637"/>
          <a:lstStyle>
            <a:lvl1pPr marL="0" indent="0">
              <a:buNone/>
              <a:defRPr sz="1300"/>
            </a:lvl1pPr>
            <a:lvl2pPr marL="431394" indent="0">
              <a:buNone/>
              <a:defRPr sz="1100"/>
            </a:lvl2pPr>
            <a:lvl3pPr marL="862787" indent="0">
              <a:buNone/>
              <a:defRPr sz="900"/>
            </a:lvl3pPr>
            <a:lvl4pPr marL="1294181" indent="0">
              <a:buNone/>
              <a:defRPr sz="900"/>
            </a:lvl4pPr>
            <a:lvl5pPr marL="1725574" indent="0">
              <a:buNone/>
              <a:defRPr sz="900"/>
            </a:lvl5pPr>
            <a:lvl6pPr marL="2156968" indent="0">
              <a:buNone/>
              <a:defRPr sz="900"/>
            </a:lvl6pPr>
            <a:lvl7pPr marL="2588361" indent="0">
              <a:buNone/>
              <a:defRPr sz="900"/>
            </a:lvl7pPr>
            <a:lvl8pPr marL="3019755" indent="0">
              <a:buNone/>
              <a:defRPr sz="900"/>
            </a:lvl8pPr>
            <a:lvl9pPr marL="34511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13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lIns="17273" tIns="8637" rIns="17273" bIns="8637"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17273" tIns="8637" rIns="17273" bIns="8637"/>
          <a:lstStyle>
            <a:lvl1pPr marL="0" indent="0">
              <a:buNone/>
              <a:defRPr sz="3000"/>
            </a:lvl1pPr>
            <a:lvl2pPr marL="431394" indent="0">
              <a:buNone/>
              <a:defRPr sz="2600"/>
            </a:lvl2pPr>
            <a:lvl3pPr marL="862787" indent="0">
              <a:buNone/>
              <a:defRPr sz="2300"/>
            </a:lvl3pPr>
            <a:lvl4pPr marL="1294181" indent="0">
              <a:buNone/>
              <a:defRPr sz="1900"/>
            </a:lvl4pPr>
            <a:lvl5pPr marL="1725574" indent="0">
              <a:buNone/>
              <a:defRPr sz="1900"/>
            </a:lvl5pPr>
            <a:lvl6pPr marL="2156968" indent="0">
              <a:buNone/>
              <a:defRPr sz="1900"/>
            </a:lvl6pPr>
            <a:lvl7pPr marL="2588361" indent="0">
              <a:buNone/>
              <a:defRPr sz="1900"/>
            </a:lvl7pPr>
            <a:lvl8pPr marL="3019755" indent="0">
              <a:buNone/>
              <a:defRPr sz="1900"/>
            </a:lvl8pPr>
            <a:lvl9pPr marL="3451149" indent="0">
              <a:buNone/>
              <a:defRPr sz="19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</p:spPr>
        <p:txBody>
          <a:bodyPr lIns="17273" tIns="8637" rIns="17273" bIns="8637"/>
          <a:lstStyle>
            <a:lvl1pPr marL="0" indent="0">
              <a:buNone/>
              <a:defRPr sz="1300"/>
            </a:lvl1pPr>
            <a:lvl2pPr marL="431394" indent="0">
              <a:buNone/>
              <a:defRPr sz="1100"/>
            </a:lvl2pPr>
            <a:lvl3pPr marL="862787" indent="0">
              <a:buNone/>
              <a:defRPr sz="900"/>
            </a:lvl3pPr>
            <a:lvl4pPr marL="1294181" indent="0">
              <a:buNone/>
              <a:defRPr sz="900"/>
            </a:lvl4pPr>
            <a:lvl5pPr marL="1725574" indent="0">
              <a:buNone/>
              <a:defRPr sz="900"/>
            </a:lvl5pPr>
            <a:lvl6pPr marL="2156968" indent="0">
              <a:buNone/>
              <a:defRPr sz="900"/>
            </a:lvl6pPr>
            <a:lvl7pPr marL="2588361" indent="0">
              <a:buNone/>
              <a:defRPr sz="900"/>
            </a:lvl7pPr>
            <a:lvl8pPr marL="3019755" indent="0">
              <a:buNone/>
              <a:defRPr sz="900"/>
            </a:lvl8pPr>
            <a:lvl9pPr marL="34511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65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96" b="89965" l="9994" r="91652">
                        <a14:foregroundMark x1="91652" y1="81850" x2="91652" y2="81850"/>
                        <a14:foregroundMark x1="24133" y1="74716" x2="24133" y2="74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1540"/>
            <a:ext cx="9142158" cy="514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2787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545" indent="-323545" algn="l" defTabSz="862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1015" indent="-269621" algn="l" defTabSz="8627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84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78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71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665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4058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452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845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94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87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81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74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968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361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755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149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429199" y="1074261"/>
            <a:ext cx="2523998" cy="1218708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Tabla</a:t>
            </a:r>
            <a:r>
              <a:rPr lang="en-CA" altLang="en-US" sz="700" dirty="0">
                <a:latin typeface="Calibri" pitchFamily="34" charset="0"/>
              </a:rPr>
              <a:t> 1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563888" y="411510"/>
            <a:ext cx="5219799" cy="3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273" tIns="8637" rIns="17273" bIns="8637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100" b="1" dirty="0" err="1">
                <a:solidFill>
                  <a:srgbClr val="E30613"/>
                </a:solidFill>
                <a:latin typeface="Calibri" pitchFamily="34" charset="0"/>
              </a:rPr>
              <a:t>Nombre</a:t>
            </a:r>
            <a:r>
              <a:rPr lang="en-CA" altLang="en-US" sz="1100" b="1" dirty="0">
                <a:solidFill>
                  <a:srgbClr val="E30613"/>
                </a:solidFill>
                <a:latin typeface="Calibri" pitchFamily="34" charset="0"/>
              </a:rPr>
              <a:t> del </a:t>
            </a:r>
            <a:r>
              <a:rPr lang="en-CA" altLang="en-US" sz="1100" b="1" dirty="0" err="1">
                <a:solidFill>
                  <a:srgbClr val="E30613"/>
                </a:solidFill>
                <a:latin typeface="Calibri" pitchFamily="34" charset="0"/>
              </a:rPr>
              <a:t>autor</a:t>
            </a:r>
            <a:r>
              <a:rPr lang="en-CA" altLang="en-US" sz="1100" b="1" dirty="0">
                <a:solidFill>
                  <a:srgbClr val="E30613"/>
                </a:solidFill>
                <a:latin typeface="Calibri" pitchFamily="34" charset="0"/>
              </a:rPr>
              <a:t> o </a:t>
            </a:r>
            <a:r>
              <a:rPr lang="en-CA" altLang="en-US" sz="1100" b="1" dirty="0" err="1">
                <a:solidFill>
                  <a:srgbClr val="E30613"/>
                </a:solidFill>
                <a:latin typeface="Calibri" pitchFamily="34" charset="0"/>
              </a:rPr>
              <a:t>autores</a:t>
            </a:r>
            <a:r>
              <a:rPr lang="en-CA" altLang="en-US" sz="1100" b="1" dirty="0">
                <a:solidFill>
                  <a:srgbClr val="E30613"/>
                </a:solidFill>
                <a:latin typeface="Calibri" pitchFamily="34" charset="0"/>
              </a:rPr>
              <a:t/>
            </a:r>
            <a:br>
              <a:rPr lang="en-CA" altLang="en-US" sz="1100" b="1" dirty="0">
                <a:solidFill>
                  <a:srgbClr val="E30613"/>
                </a:solidFill>
                <a:latin typeface="Calibri" pitchFamily="34" charset="0"/>
              </a:rPr>
            </a:br>
            <a:r>
              <a:rPr lang="en-CA" altLang="en-US" sz="1100" b="1" dirty="0" err="1">
                <a:solidFill>
                  <a:srgbClr val="E30613"/>
                </a:solidFill>
                <a:latin typeface="Calibri" pitchFamily="34" charset="0"/>
              </a:rPr>
              <a:t>Institución</a:t>
            </a:r>
            <a:r>
              <a:rPr lang="en-CA" altLang="en-US" sz="1100" b="1" dirty="0">
                <a:solidFill>
                  <a:srgbClr val="E30613"/>
                </a:solidFill>
                <a:latin typeface="Calibri" pitchFamily="34" charset="0"/>
              </a:rPr>
              <a:t> o </a:t>
            </a:r>
            <a:r>
              <a:rPr lang="en-CA" altLang="en-US" sz="1100" b="1" dirty="0" err="1">
                <a:solidFill>
                  <a:srgbClr val="E30613"/>
                </a:solidFill>
                <a:latin typeface="Calibri" pitchFamily="34" charset="0"/>
              </a:rPr>
              <a:t>instituciones</a:t>
            </a:r>
            <a:endParaRPr lang="en-US" altLang="en-US" sz="1100" b="1" dirty="0">
              <a:solidFill>
                <a:srgbClr val="E30613"/>
              </a:solidFill>
              <a:latin typeface="Calibri" pitchFamily="34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7619935" y="214935"/>
            <a:ext cx="1166654" cy="202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7273" tIns="8637" rIns="17273" bIns="8637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CA" altLang="en-US" sz="1200" dirty="0">
                <a:solidFill>
                  <a:srgbClr val="E30613"/>
                </a:solidFill>
                <a:latin typeface="Calibri" pitchFamily="34" charset="0"/>
              </a:rPr>
              <a:t>LOGOS</a:t>
            </a:r>
            <a:endParaRPr lang="en-US" altLang="en-US" sz="1200" dirty="0">
              <a:solidFill>
                <a:srgbClr val="E30613"/>
              </a:solidFill>
              <a:latin typeface="Calibri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71916" y="811555"/>
            <a:ext cx="2294809" cy="207170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ANTECEDENTES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71916" y="1074261"/>
            <a:ext cx="2294809" cy="924911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71916" y="2121554"/>
            <a:ext cx="2294809" cy="207170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OBJETIVOS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1916" y="2409426"/>
            <a:ext cx="2294809" cy="318111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736"/>
              </p:ext>
            </p:extLst>
          </p:nvPr>
        </p:nvGraphicFramePr>
        <p:xfrm>
          <a:off x="2536711" y="1304314"/>
          <a:ext cx="2327499" cy="920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5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4009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" name="Snip Diagonal Corner Rectangle 13"/>
          <p:cNvSpPr/>
          <p:nvPr/>
        </p:nvSpPr>
        <p:spPr>
          <a:xfrm>
            <a:off x="2429198" y="811555"/>
            <a:ext cx="6607612" cy="207170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RESULTADOS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429199" y="2345477"/>
            <a:ext cx="2523998" cy="1236416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211414"/>
              </p:ext>
            </p:extLst>
          </p:nvPr>
        </p:nvGraphicFramePr>
        <p:xfrm>
          <a:off x="5059620" y="1074261"/>
          <a:ext cx="3977191" cy="121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7919390" imgH="4871126" progId="Excel.Sheet.8">
                  <p:embed/>
                </p:oleObj>
              </mc:Choice>
              <mc:Fallback>
                <p:oleObj r:id="rId3" imgW="7919390" imgH="487112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620" y="1074261"/>
                        <a:ext cx="3977191" cy="1218708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8610" y="2368468"/>
            <a:ext cx="1576331" cy="119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680842" y="2345477"/>
            <a:ext cx="2355970" cy="1236416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2429199" y="3658066"/>
            <a:ext cx="3303806" cy="206966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CONCLUSIONES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5826774" y="3658066"/>
            <a:ext cx="3210037" cy="206966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REFERENCIAS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3" name="Snip Diagonal Corner Rectangle 22"/>
          <p:cNvSpPr/>
          <p:nvPr/>
        </p:nvSpPr>
        <p:spPr>
          <a:xfrm>
            <a:off x="79353" y="2839402"/>
            <a:ext cx="2294809" cy="207375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MATERIAL Y MÉTODO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9354" y="3123955"/>
            <a:ext cx="2294809" cy="1371867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429199" y="3915519"/>
            <a:ext cx="3303806" cy="1176955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826774" y="3915519"/>
            <a:ext cx="3210037" cy="1176955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9357337" y="43685"/>
            <a:ext cx="3380828" cy="2348935"/>
          </a:xfrm>
          <a:prstGeom prst="rect">
            <a:avLst/>
          </a:prstGeom>
          <a:solidFill>
            <a:schemeClr val="bg1"/>
          </a:solidFill>
          <a:ln w="28440">
            <a:solidFill>
              <a:srgbClr val="006AB2"/>
            </a:solidFill>
            <a:miter lim="800000"/>
            <a:headEnd/>
            <a:tailEnd/>
          </a:ln>
        </p:spPr>
        <p:txBody>
          <a:bodyPr lIns="23030" tIns="23030" rIns="23030" bIns="23030">
            <a:spAutoFit/>
          </a:bodyPr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sz="700" b="1" dirty="0" err="1"/>
              <a:t>Títulos</a:t>
            </a:r>
            <a:r>
              <a:rPr lang="en-CA" sz="700" b="1" dirty="0"/>
              <a:t> </a:t>
            </a:r>
            <a:r>
              <a:rPr lang="en-CA" sz="700" b="1" dirty="0" err="1"/>
              <a:t>para</a:t>
            </a:r>
            <a:r>
              <a:rPr lang="en-CA" sz="700" b="1" dirty="0"/>
              <a:t> </a:t>
            </a:r>
            <a:r>
              <a:rPr lang="en-CA" sz="700" b="1" dirty="0" err="1"/>
              <a:t>insertar</a:t>
            </a:r>
            <a:r>
              <a:rPr lang="en-CA" sz="700" b="1" dirty="0"/>
              <a:t> </a:t>
            </a:r>
            <a:r>
              <a:rPr lang="en-CA" sz="700" b="1" dirty="0" err="1"/>
              <a:t>gráficos</a:t>
            </a:r>
            <a:r>
              <a:rPr lang="en-CA" sz="700" b="1" dirty="0"/>
              <a:t> o </a:t>
            </a:r>
            <a:r>
              <a:rPr lang="en-CA" sz="700" b="1" dirty="0" err="1"/>
              <a:t>imágenes</a:t>
            </a:r>
            <a:endParaRPr lang="es-ES_tradnl" sz="700" dirty="0"/>
          </a:p>
          <a:p>
            <a:r>
              <a:rPr lang="es-ES_tradnl" sz="700" dirty="0"/>
              <a:t> </a:t>
            </a:r>
          </a:p>
          <a:p>
            <a:r>
              <a:rPr lang="es-ES_tradnl" sz="700" b="1" dirty="0"/>
              <a:t>Nota:</a:t>
            </a:r>
            <a:r>
              <a:rPr lang="es-ES_tradnl" sz="700" dirty="0"/>
              <a:t> Si sus gráficos fueron realizados en </a:t>
            </a:r>
            <a:r>
              <a:rPr lang="es-ES_tradnl" sz="700" dirty="0" err="1"/>
              <a:t>Powerpoint</a:t>
            </a:r>
            <a:r>
              <a:rPr lang="es-ES_tradnl" sz="700" dirty="0"/>
              <a:t>, </a:t>
            </a:r>
            <a:r>
              <a:rPr lang="es-ES_tradnl" sz="700" dirty="0" err="1"/>
              <a:t>Illustrator</a:t>
            </a:r>
            <a:r>
              <a:rPr lang="es-ES_tradnl" sz="700" dirty="0"/>
              <a:t> o Excel no es necesario que realice este procedimiento.</a:t>
            </a:r>
          </a:p>
          <a:p>
            <a:r>
              <a:rPr lang="es-ES_tradnl" sz="700" dirty="0"/>
              <a:t> </a:t>
            </a:r>
          </a:p>
          <a:p>
            <a:r>
              <a:rPr lang="es-ES_tradnl" sz="700" b="1" dirty="0"/>
              <a:t>Procedimiento para revisar imágenes: </a:t>
            </a:r>
            <a:r>
              <a:rPr lang="es-ES_tradnl" sz="700" dirty="0"/>
              <a:t>Después de insertar la imagen (resolución de pantalla 72dpi) y cambiar su tamaño para ajustarla, presione el botón derecho del mouse y seleccione </a:t>
            </a:r>
            <a:r>
              <a:rPr lang="es-ES_tradnl" sz="700" b="1" dirty="0"/>
              <a:t>Formato de Imagen. </a:t>
            </a:r>
            <a:r>
              <a:rPr lang="es-ES_tradnl" sz="700" dirty="0"/>
              <a:t>Cuando aparezca la ventana emergente, haga clic en tamaño y revise que la escala de la imagen sea la correcta. La imagen se podrá imprimir de mejor forma si la escala de ancho y alto está a un 25% o más baja (20% o 10%).</a:t>
            </a:r>
          </a:p>
          <a:p>
            <a:r>
              <a:rPr lang="es-ES_tradnl" sz="700" dirty="0"/>
              <a:t>Si la escala de la imagen es superior al 25%, intente reemplazar con una imagen de mayor tamaño si es posible (mayor resolución, por ej. 300 dpi). (Nota: No se recomienda estirar la imagen a un tamaño mayor de forma manual, pues esta se deforma).</a:t>
            </a:r>
          </a:p>
          <a:p>
            <a:r>
              <a:rPr lang="es-ES_tradnl" sz="700" dirty="0"/>
              <a:t>Si la resolución de la imagen es de 300dpi o mayor (400 o 600 dpi), revise que su escala no sea superior al 100%.</a:t>
            </a:r>
          </a:p>
          <a:p>
            <a:r>
              <a:rPr lang="es-ES_tradnl" sz="700" dirty="0"/>
              <a:t> </a:t>
            </a:r>
          </a:p>
          <a:p>
            <a:r>
              <a:rPr lang="es-ES_tradnl" sz="700" b="1" dirty="0"/>
              <a:t>*Para cambiar el tamaño de una imagen: </a:t>
            </a:r>
            <a:r>
              <a:rPr lang="es-ES_tradnl" sz="700" dirty="0"/>
              <a:t>Haga clic en la imagen, presione la tecla </a:t>
            </a:r>
            <a:r>
              <a:rPr lang="es-ES_tradnl" sz="700" dirty="0" err="1"/>
              <a:t>Shift</a:t>
            </a:r>
            <a:r>
              <a:rPr lang="es-ES_tradnl" sz="700" dirty="0"/>
              <a:t> y arrastre la esquina inferior derecha para ajustar la imagen en proporción.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9326814" y="2160276"/>
            <a:ext cx="3380828" cy="1123728"/>
          </a:xfrm>
          <a:prstGeom prst="rect">
            <a:avLst/>
          </a:prstGeom>
          <a:solidFill>
            <a:schemeClr val="bg1"/>
          </a:solidFill>
          <a:ln w="28440">
            <a:solidFill>
              <a:srgbClr val="006AB2"/>
            </a:solidFill>
            <a:miter lim="800000"/>
            <a:headEnd/>
            <a:tailEnd/>
          </a:ln>
        </p:spPr>
        <p:txBody>
          <a:bodyPr lIns="22667" tIns="23030" rIns="22667" bIns="23030">
            <a:spAutoFit/>
          </a:bodyPr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_tradnl" sz="700" b="1" dirty="0" err="1"/>
              <a:t>Tips</a:t>
            </a:r>
            <a:r>
              <a:rPr lang="es-ES_tradnl" sz="700" b="1" dirty="0"/>
              <a:t> para títulos y encabezados </a:t>
            </a:r>
            <a:br>
              <a:rPr lang="es-ES_tradnl" sz="700" b="1" dirty="0"/>
            </a:br>
            <a:endParaRPr lang="es-ES_tradnl" sz="700" dirty="0"/>
          </a:p>
          <a:p>
            <a:r>
              <a:rPr lang="es-ES_tradnl" sz="700" b="1" dirty="0"/>
              <a:t>Barra de color</a:t>
            </a:r>
            <a:endParaRPr lang="es-ES_tradnl" sz="700" dirty="0"/>
          </a:p>
          <a:p>
            <a:r>
              <a:rPr lang="es-ES_tradnl" sz="700" dirty="0"/>
              <a:t>Para cambiar el color del fondo del póster y los encabezados.</a:t>
            </a:r>
            <a:br>
              <a:rPr lang="es-ES_tradnl" sz="700" dirty="0"/>
            </a:br>
            <a:r>
              <a:rPr lang="es-ES_tradnl" sz="700" dirty="0"/>
              <a:t>Ubíquese en la barra, haga clic derecho y luego seleccione </a:t>
            </a:r>
            <a:r>
              <a:rPr lang="es-ES_tradnl" sz="700" b="1" dirty="0"/>
              <a:t>Formato de forma</a:t>
            </a:r>
            <a:r>
              <a:rPr lang="es-ES_tradnl" sz="700" dirty="0"/>
              <a:t>. Cuando la venta emergente aparezca, seleccione </a:t>
            </a:r>
            <a:r>
              <a:rPr lang="es-ES_tradnl" sz="700" b="1" dirty="0"/>
              <a:t>Relleno </a:t>
            </a:r>
            <a:r>
              <a:rPr lang="es-ES_tradnl" sz="700" dirty="0"/>
              <a:t>y luego elija el color de su preferencia desde el menú. </a:t>
            </a:r>
          </a:p>
          <a:p>
            <a:r>
              <a:rPr lang="es-ES_tradnl" sz="700" dirty="0"/>
              <a:t> </a:t>
            </a:r>
          </a:p>
          <a:p>
            <a:r>
              <a:rPr lang="es-ES_tradnl" sz="700" dirty="0"/>
              <a:t>(Borre este texto una vez que inserte su texto o imagen. Esto es solo un recordatorio).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9357294" y="3257540"/>
            <a:ext cx="3380828" cy="908284"/>
          </a:xfrm>
          <a:prstGeom prst="rect">
            <a:avLst/>
          </a:prstGeom>
          <a:solidFill>
            <a:schemeClr val="bg1"/>
          </a:solidFill>
          <a:ln w="28440">
            <a:solidFill>
              <a:srgbClr val="006AB2"/>
            </a:solidFill>
            <a:miter lim="800000"/>
            <a:headEnd/>
            <a:tailEnd/>
          </a:ln>
        </p:spPr>
        <p:txBody>
          <a:bodyPr lIns="22667" tIns="23030" rIns="22667" bIns="23030">
            <a:spAutoFit/>
          </a:bodyPr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_tradnl" sz="700" b="1" dirty="0" err="1"/>
              <a:t>Tips</a:t>
            </a:r>
            <a:r>
              <a:rPr lang="es-ES_tradnl" sz="700" b="1" dirty="0"/>
              <a:t> para gráficos de Excel</a:t>
            </a:r>
            <a:endParaRPr lang="es-ES_tradnl" sz="700" dirty="0"/>
          </a:p>
          <a:p>
            <a:r>
              <a:rPr lang="es-ES_tradnl" sz="700" b="1" dirty="0"/>
              <a:t> </a:t>
            </a:r>
            <a:endParaRPr lang="es-ES_tradnl" sz="700" dirty="0"/>
          </a:p>
          <a:p>
            <a:r>
              <a:rPr lang="es-ES_tradnl" sz="700" dirty="0"/>
              <a:t>Copie y pegue su gráfico Excel. El gráfico puede ser estirado para ajustarse como lo requiera. Si necesita editar partes del gráfico, le recomendamos editar el archivo original desde Excel y luego volver a pegarlo.</a:t>
            </a:r>
          </a:p>
          <a:p>
            <a:r>
              <a:rPr lang="es-ES_tradnl" sz="700" b="1" dirty="0"/>
              <a:t> </a:t>
            </a:r>
            <a:endParaRPr lang="es-ES_tradnl" sz="700" dirty="0"/>
          </a:p>
          <a:p>
            <a:r>
              <a:rPr lang="es-ES_tradnl" sz="700" dirty="0"/>
              <a:t>(Borre este texto una vez que inserte su texto o imagen. Esto es solo un recordatorio).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3520456" y="0"/>
            <a:ext cx="3081538" cy="37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273" tIns="8637" rIns="17273" bIns="8637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300" b="1" dirty="0" err="1">
                <a:solidFill>
                  <a:schemeClr val="tx2"/>
                </a:solidFill>
                <a:latin typeface="Calibri" pitchFamily="34" charset="0"/>
              </a:rPr>
              <a:t>Título</a:t>
            </a:r>
            <a:r>
              <a:rPr lang="en-CA" altLang="en-US" sz="2300" b="1" dirty="0">
                <a:solidFill>
                  <a:schemeClr val="tx2"/>
                </a:solidFill>
                <a:latin typeface="Calibri" pitchFamily="34" charset="0"/>
              </a:rPr>
              <a:t> del </a:t>
            </a:r>
            <a:r>
              <a:rPr lang="en-CA" altLang="en-US" sz="2300" b="1" dirty="0" err="1">
                <a:solidFill>
                  <a:schemeClr val="tx2"/>
                </a:solidFill>
                <a:latin typeface="Calibri" pitchFamily="34" charset="0"/>
              </a:rPr>
              <a:t>póster</a:t>
            </a:r>
            <a:endParaRPr lang="en-US" altLang="en-US" sz="23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56869" y="209652"/>
            <a:ext cx="34883" cy="279053"/>
          </a:xfrm>
          <a:prstGeom prst="rect">
            <a:avLst/>
          </a:prstGeom>
          <a:noFill/>
        </p:spPr>
        <p:txBody>
          <a:bodyPr wrap="none" lIns="17273" tIns="8637" rIns="17273" bIns="8637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006791" y="-3006"/>
            <a:ext cx="34883" cy="279053"/>
          </a:xfrm>
          <a:prstGeom prst="rect">
            <a:avLst/>
          </a:prstGeom>
          <a:noFill/>
        </p:spPr>
        <p:txBody>
          <a:bodyPr wrap="none" lIns="17273" tIns="8637" rIns="17273" bIns="8637" rtlCol="0">
            <a:spAutoFit/>
          </a:bodyPr>
          <a:lstStyle/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677080" y="249969"/>
            <a:ext cx="34883" cy="279053"/>
          </a:xfrm>
          <a:prstGeom prst="rect">
            <a:avLst/>
          </a:prstGeom>
          <a:noFill/>
        </p:spPr>
        <p:txBody>
          <a:bodyPr wrap="none" lIns="17273" tIns="8637" rIns="17273" bIns="8637" rtlCol="0">
            <a:spAutoFit/>
          </a:bodyPr>
          <a:lstStyle/>
          <a:p>
            <a:endParaRPr lang="es-ES"/>
          </a:p>
        </p:txBody>
      </p:sp>
      <p:sp>
        <p:nvSpPr>
          <p:cNvPr id="35" name="Snip Diagonal Corner Rectangle 22"/>
          <p:cNvSpPr/>
          <p:nvPr/>
        </p:nvSpPr>
        <p:spPr>
          <a:xfrm>
            <a:off x="71915" y="4541730"/>
            <a:ext cx="2294809" cy="207375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CONFLICTO DE INTERÉS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79353" y="4795013"/>
            <a:ext cx="2287371" cy="331224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2"/>
          <a:stretch/>
        </p:blipFill>
        <p:spPr>
          <a:xfrm>
            <a:off x="101057" y="62138"/>
            <a:ext cx="3176071" cy="6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00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D0E8EBB7AFEA94D9CE19E8AE414C6B1" ma:contentTypeVersion="11" ma:contentTypeDescription="Crear nuevo documento." ma:contentTypeScope="" ma:versionID="2d1eb5c571501ba07f2984eac367bb54">
  <xsd:schema xmlns:xsd="http://www.w3.org/2001/XMLSchema" xmlns:xs="http://www.w3.org/2001/XMLSchema" xmlns:p="http://schemas.microsoft.com/office/2006/metadata/properties" xmlns:ns2="39b55876-d006-418a-b0eb-ccc52f1dd4db" xmlns:ns3="b2c0f93a-7973-4603-a48d-780c3237a80b" targetNamespace="http://schemas.microsoft.com/office/2006/metadata/properties" ma:root="true" ma:fieldsID="4f0eacb8bc3bcb9317757bfbb52e767e" ns2:_="" ns3:_="">
    <xsd:import namespace="39b55876-d006-418a-b0eb-ccc52f1dd4db"/>
    <xsd:import namespace="b2c0f93a-7973-4603-a48d-780c3237a8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55876-d006-418a-b0eb-ccc52f1dd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7d80e6a2-e2e2-408e-b616-3865849c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0f93a-7973-4603-a48d-780c3237a80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1e069d6-de4c-437b-bfa6-25f0eb28dce1}" ma:internalName="TaxCatchAll" ma:showField="CatchAllData" ma:web="b2c0f93a-7973-4603-a48d-780c3237a8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066D6-DD23-43BD-B435-22E5EF5FC2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AD38C8-CD7D-41CA-A187-B94853BC1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55876-d006-418a-b0eb-ccc52f1dd4db"/>
    <ds:schemaRef ds:uri="b2c0f93a-7973-4603-a48d-780c3237a8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174</Words>
  <Application>Microsoft Macintosh PowerPoint</Application>
  <PresentationFormat>Presentación en pantalla (16:9)</PresentationFormat>
  <Paragraphs>75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Arial</vt:lpstr>
      <vt:lpstr>Office Theme</vt:lpstr>
      <vt:lpstr>Excel.Sheet.8</vt:lpstr>
      <vt:lpstr>Presentación de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</dc:creator>
  <cp:lastModifiedBy>Usuario de Microsoft Office</cp:lastModifiedBy>
  <cp:revision>27</cp:revision>
  <dcterms:created xsi:type="dcterms:W3CDTF">2016-02-25T00:41:44Z</dcterms:created>
  <dcterms:modified xsi:type="dcterms:W3CDTF">2023-07-19T21:55:25Z</dcterms:modified>
</cp:coreProperties>
</file>