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9144000" cy="6858000"/>
  <p:defaultTextStyle>
    <a:defPPr>
      <a:defRPr lang="en-US"/>
    </a:defPPr>
    <a:lvl1pPr marL="0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31394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62787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94181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25574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56968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88361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19755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451149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9F"/>
    <a:srgbClr val="E30613"/>
    <a:srgbClr val="11498A"/>
    <a:srgbClr val="8415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94"/>
    <p:restoredTop sz="91098" autoAdjust="0"/>
  </p:normalViewPr>
  <p:slideViewPr>
    <p:cSldViewPr>
      <p:cViewPr>
        <p:scale>
          <a:sx n="244" d="100"/>
          <a:sy n="244" d="100"/>
        </p:scale>
        <p:origin x="144" y="-2992"/>
      </p:cViewPr>
      <p:guideLst>
        <p:guide orient="horz" pos="2880"/>
        <p:guide pos="162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1597820"/>
            <a:ext cx="7772400" cy="1102519"/>
          </a:xfrm>
          <a:prstGeom prst="rect">
            <a:avLst/>
          </a:prstGeom>
        </p:spPr>
        <p:txBody>
          <a:bodyPr lIns="17273" tIns="8637" rIns="17273" bIns="8637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17273" tIns="8637" rIns="17273" bIns="8637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1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2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4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5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56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88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19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2736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17273" tIns="8637" rIns="17273" bIns="8637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 lIns="17273" tIns="8637" rIns="17273" bIns="863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438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975052" y="1200151"/>
            <a:ext cx="8991600" cy="25575816"/>
          </a:xfrm>
          <a:prstGeom prst="rect">
            <a:avLst/>
          </a:prstGeom>
        </p:spPr>
        <p:txBody>
          <a:bodyPr vert="eaVert" lIns="17273" tIns="8637" rIns="17273" bIns="8637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98664" y="1200151"/>
            <a:ext cx="26823988" cy="25575816"/>
          </a:xfrm>
          <a:prstGeom prst="rect">
            <a:avLst/>
          </a:prstGeom>
        </p:spPr>
        <p:txBody>
          <a:bodyPr vert="eaVert" lIns="17273" tIns="8637" rIns="17273" bIns="863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458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17273" tIns="8637" rIns="17273" bIns="8637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17273" tIns="8637" rIns="17273" bIns="863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248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3305175"/>
            <a:ext cx="7772400" cy="1021556"/>
          </a:xfrm>
          <a:prstGeom prst="rect">
            <a:avLst/>
          </a:prstGeom>
        </p:spPr>
        <p:txBody>
          <a:bodyPr lIns="17273" tIns="8637" rIns="17273" bIns="8637" anchor="t"/>
          <a:lstStyle>
            <a:lvl1pPr algn="l">
              <a:defRPr sz="38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180036"/>
            <a:ext cx="7772400" cy="1125140"/>
          </a:xfrm>
          <a:prstGeom prst="rect">
            <a:avLst/>
          </a:prstGeom>
        </p:spPr>
        <p:txBody>
          <a:bodyPr lIns="17273" tIns="8637" rIns="17273" bIns="8637"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139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627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9418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2557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5696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8836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0197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511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9213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17273" tIns="8637" rIns="17273" bIns="8637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98664" y="6993732"/>
            <a:ext cx="17906999" cy="19782235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58064" y="6993732"/>
            <a:ext cx="17908587" cy="19782235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804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lIns="17273" tIns="8637" rIns="17273" bIns="8637" anchor="b"/>
          <a:lstStyle>
            <a:lvl1pPr marL="0" indent="0">
              <a:buNone/>
              <a:defRPr sz="2300" b="1"/>
            </a:lvl1pPr>
            <a:lvl2pPr marL="431394" indent="0">
              <a:buNone/>
              <a:defRPr sz="1900" b="1"/>
            </a:lvl2pPr>
            <a:lvl3pPr marL="862787" indent="0">
              <a:buNone/>
              <a:defRPr sz="1700" b="1"/>
            </a:lvl3pPr>
            <a:lvl4pPr marL="1294181" indent="0">
              <a:buNone/>
              <a:defRPr sz="1500" b="1"/>
            </a:lvl4pPr>
            <a:lvl5pPr marL="1725574" indent="0">
              <a:buNone/>
              <a:defRPr sz="1500" b="1"/>
            </a:lvl5pPr>
            <a:lvl6pPr marL="2156968" indent="0">
              <a:buNone/>
              <a:defRPr sz="1500" b="1"/>
            </a:lvl6pPr>
            <a:lvl7pPr marL="2588361" indent="0">
              <a:buNone/>
              <a:defRPr sz="1500" b="1"/>
            </a:lvl7pPr>
            <a:lvl8pPr marL="3019755" indent="0">
              <a:buNone/>
              <a:defRPr sz="1500" b="1"/>
            </a:lvl8pPr>
            <a:lvl9pPr marL="345114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4" cy="479822"/>
          </a:xfrm>
          <a:prstGeom prst="rect">
            <a:avLst/>
          </a:prstGeom>
        </p:spPr>
        <p:txBody>
          <a:bodyPr lIns="17273" tIns="8637" rIns="17273" bIns="8637" anchor="b"/>
          <a:lstStyle>
            <a:lvl1pPr marL="0" indent="0">
              <a:buNone/>
              <a:defRPr sz="2300" b="1"/>
            </a:lvl1pPr>
            <a:lvl2pPr marL="431394" indent="0">
              <a:buNone/>
              <a:defRPr sz="1900" b="1"/>
            </a:lvl2pPr>
            <a:lvl3pPr marL="862787" indent="0">
              <a:buNone/>
              <a:defRPr sz="1700" b="1"/>
            </a:lvl3pPr>
            <a:lvl4pPr marL="1294181" indent="0">
              <a:buNone/>
              <a:defRPr sz="1500" b="1"/>
            </a:lvl4pPr>
            <a:lvl5pPr marL="1725574" indent="0">
              <a:buNone/>
              <a:defRPr sz="1500" b="1"/>
            </a:lvl5pPr>
            <a:lvl6pPr marL="2156968" indent="0">
              <a:buNone/>
              <a:defRPr sz="1500" b="1"/>
            </a:lvl6pPr>
            <a:lvl7pPr marL="2588361" indent="0">
              <a:buNone/>
              <a:defRPr sz="1500" b="1"/>
            </a:lvl7pPr>
            <a:lvl8pPr marL="3019755" indent="0">
              <a:buNone/>
              <a:defRPr sz="1500" b="1"/>
            </a:lvl8pPr>
            <a:lvl9pPr marL="345114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4" cy="2963466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235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17273" tIns="8637" rIns="17273" bIns="8637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585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18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3" cy="871538"/>
          </a:xfrm>
          <a:prstGeom prst="rect">
            <a:avLst/>
          </a:prstGeom>
        </p:spPr>
        <p:txBody>
          <a:bodyPr lIns="17273" tIns="8637" rIns="17273" bIns="8637"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8"/>
            <a:ext cx="5111749" cy="4389835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  <a:prstGeom prst="rect">
            <a:avLst/>
          </a:prstGeom>
        </p:spPr>
        <p:txBody>
          <a:bodyPr lIns="17273" tIns="8637" rIns="17273" bIns="8637"/>
          <a:lstStyle>
            <a:lvl1pPr marL="0" indent="0">
              <a:buNone/>
              <a:defRPr sz="1300"/>
            </a:lvl1pPr>
            <a:lvl2pPr marL="431394" indent="0">
              <a:buNone/>
              <a:defRPr sz="1100"/>
            </a:lvl2pPr>
            <a:lvl3pPr marL="862787" indent="0">
              <a:buNone/>
              <a:defRPr sz="900"/>
            </a:lvl3pPr>
            <a:lvl4pPr marL="1294181" indent="0">
              <a:buNone/>
              <a:defRPr sz="900"/>
            </a:lvl4pPr>
            <a:lvl5pPr marL="1725574" indent="0">
              <a:buNone/>
              <a:defRPr sz="900"/>
            </a:lvl5pPr>
            <a:lvl6pPr marL="2156968" indent="0">
              <a:buNone/>
              <a:defRPr sz="900"/>
            </a:lvl6pPr>
            <a:lvl7pPr marL="2588361" indent="0">
              <a:buNone/>
              <a:defRPr sz="900"/>
            </a:lvl7pPr>
            <a:lvl8pPr marL="3019755" indent="0">
              <a:buNone/>
              <a:defRPr sz="900"/>
            </a:lvl8pPr>
            <a:lvl9pPr marL="345114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135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lIns="17273" tIns="8637" rIns="17273" bIns="8637"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lIns="17273" tIns="8637" rIns="17273" bIns="8637"/>
          <a:lstStyle>
            <a:lvl1pPr marL="0" indent="0">
              <a:buNone/>
              <a:defRPr sz="3000"/>
            </a:lvl1pPr>
            <a:lvl2pPr marL="431394" indent="0">
              <a:buNone/>
              <a:defRPr sz="2600"/>
            </a:lvl2pPr>
            <a:lvl3pPr marL="862787" indent="0">
              <a:buNone/>
              <a:defRPr sz="2300"/>
            </a:lvl3pPr>
            <a:lvl4pPr marL="1294181" indent="0">
              <a:buNone/>
              <a:defRPr sz="1900"/>
            </a:lvl4pPr>
            <a:lvl5pPr marL="1725574" indent="0">
              <a:buNone/>
              <a:defRPr sz="1900"/>
            </a:lvl5pPr>
            <a:lvl6pPr marL="2156968" indent="0">
              <a:buNone/>
              <a:defRPr sz="1900"/>
            </a:lvl6pPr>
            <a:lvl7pPr marL="2588361" indent="0">
              <a:buNone/>
              <a:defRPr sz="1900"/>
            </a:lvl7pPr>
            <a:lvl8pPr marL="3019755" indent="0">
              <a:buNone/>
              <a:defRPr sz="1900"/>
            </a:lvl8pPr>
            <a:lvl9pPr marL="3451149" indent="0">
              <a:buNone/>
              <a:defRPr sz="19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  <a:prstGeom prst="rect">
            <a:avLst/>
          </a:prstGeom>
        </p:spPr>
        <p:txBody>
          <a:bodyPr lIns="17273" tIns="8637" rIns="17273" bIns="8637"/>
          <a:lstStyle>
            <a:lvl1pPr marL="0" indent="0">
              <a:buNone/>
              <a:defRPr sz="1300"/>
            </a:lvl1pPr>
            <a:lvl2pPr marL="431394" indent="0">
              <a:buNone/>
              <a:defRPr sz="1100"/>
            </a:lvl2pPr>
            <a:lvl3pPr marL="862787" indent="0">
              <a:buNone/>
              <a:defRPr sz="900"/>
            </a:lvl3pPr>
            <a:lvl4pPr marL="1294181" indent="0">
              <a:buNone/>
              <a:defRPr sz="900"/>
            </a:lvl4pPr>
            <a:lvl5pPr marL="1725574" indent="0">
              <a:buNone/>
              <a:defRPr sz="900"/>
            </a:lvl5pPr>
            <a:lvl6pPr marL="2156968" indent="0">
              <a:buNone/>
              <a:defRPr sz="900"/>
            </a:lvl6pPr>
            <a:lvl7pPr marL="2588361" indent="0">
              <a:buNone/>
              <a:defRPr sz="900"/>
            </a:lvl7pPr>
            <a:lvl8pPr marL="3019755" indent="0">
              <a:buNone/>
              <a:defRPr sz="900"/>
            </a:lvl8pPr>
            <a:lvl9pPr marL="345114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652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9996" b="89965" l="9994" r="91652">
                        <a14:foregroundMark x1="91652" y1="81850" x2="91652" y2="81850"/>
                        <a14:foregroundMark x1="24133" y1="74716" x2="24133" y2="7471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" y="1540"/>
            <a:ext cx="9142158" cy="514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60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862787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3545" indent="-323545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01015" indent="-269621" algn="l" defTabSz="862787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78484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09878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271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2665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04058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35452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66845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1394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2787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4181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5574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56968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88361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19755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1149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png"/><Relationship Id="rId5" Type="http://schemas.openxmlformats.org/officeDocument/2006/relationships/image" Target="../media/image3.jpg"/><Relationship Id="rId6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2429199" y="1074261"/>
            <a:ext cx="2523998" cy="1218708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Tabla</a:t>
            </a:r>
            <a:r>
              <a:rPr lang="en-CA" altLang="en-US" sz="700" dirty="0">
                <a:latin typeface="Calibri" pitchFamily="34" charset="0"/>
              </a:rPr>
              <a:t> 1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auto">
          <a:xfrm>
            <a:off x="3563888" y="411510"/>
            <a:ext cx="5219799" cy="355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273" tIns="8637" rIns="17273" bIns="8637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altLang="en-US" sz="1100" b="1" dirty="0" err="1">
                <a:solidFill>
                  <a:srgbClr val="E30613"/>
                </a:solidFill>
                <a:latin typeface="Calibri" pitchFamily="34" charset="0"/>
              </a:rPr>
              <a:t>Nombre</a:t>
            </a:r>
            <a:r>
              <a:rPr lang="en-CA" altLang="en-US" sz="1100" b="1" dirty="0">
                <a:solidFill>
                  <a:srgbClr val="E30613"/>
                </a:solidFill>
                <a:latin typeface="Calibri" pitchFamily="34" charset="0"/>
              </a:rPr>
              <a:t> del </a:t>
            </a:r>
            <a:r>
              <a:rPr lang="en-CA" altLang="en-US" sz="1100" b="1" dirty="0" err="1">
                <a:solidFill>
                  <a:srgbClr val="E30613"/>
                </a:solidFill>
                <a:latin typeface="Calibri" pitchFamily="34" charset="0"/>
              </a:rPr>
              <a:t>autor</a:t>
            </a:r>
            <a:r>
              <a:rPr lang="en-CA" altLang="en-US" sz="1100" b="1" dirty="0">
                <a:solidFill>
                  <a:srgbClr val="E30613"/>
                </a:solidFill>
                <a:latin typeface="Calibri" pitchFamily="34" charset="0"/>
              </a:rPr>
              <a:t> o </a:t>
            </a:r>
            <a:r>
              <a:rPr lang="en-CA" altLang="en-US" sz="1100" b="1" dirty="0" err="1">
                <a:solidFill>
                  <a:srgbClr val="E30613"/>
                </a:solidFill>
                <a:latin typeface="Calibri" pitchFamily="34" charset="0"/>
              </a:rPr>
              <a:t>autores</a:t>
            </a:r>
            <a:r>
              <a:rPr lang="en-CA" altLang="en-US" sz="1100" b="1" dirty="0">
                <a:solidFill>
                  <a:srgbClr val="E30613"/>
                </a:solidFill>
                <a:latin typeface="Calibri" pitchFamily="34" charset="0"/>
              </a:rPr>
              <a:t/>
            </a:r>
            <a:br>
              <a:rPr lang="en-CA" altLang="en-US" sz="1100" b="1" dirty="0">
                <a:solidFill>
                  <a:srgbClr val="E30613"/>
                </a:solidFill>
                <a:latin typeface="Calibri" pitchFamily="34" charset="0"/>
              </a:rPr>
            </a:br>
            <a:r>
              <a:rPr lang="en-CA" altLang="en-US" sz="1100" b="1" dirty="0" err="1">
                <a:solidFill>
                  <a:srgbClr val="E30613"/>
                </a:solidFill>
                <a:latin typeface="Calibri" pitchFamily="34" charset="0"/>
              </a:rPr>
              <a:t>Institución</a:t>
            </a:r>
            <a:r>
              <a:rPr lang="en-CA" altLang="en-US" sz="1100" b="1" dirty="0">
                <a:solidFill>
                  <a:srgbClr val="E30613"/>
                </a:solidFill>
                <a:latin typeface="Calibri" pitchFamily="34" charset="0"/>
              </a:rPr>
              <a:t> o </a:t>
            </a:r>
            <a:r>
              <a:rPr lang="en-CA" altLang="en-US" sz="1100" b="1" dirty="0" err="1">
                <a:solidFill>
                  <a:srgbClr val="E30613"/>
                </a:solidFill>
                <a:latin typeface="Calibri" pitchFamily="34" charset="0"/>
              </a:rPr>
              <a:t>instituciones</a:t>
            </a:r>
            <a:endParaRPr lang="en-US" altLang="en-US" sz="1100" b="1" dirty="0">
              <a:solidFill>
                <a:srgbClr val="E30613"/>
              </a:solidFill>
              <a:latin typeface="Calibri" pitchFamily="34" charset="0"/>
            </a:endParaRPr>
          </a:p>
        </p:txBody>
      </p:sp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7619935" y="214935"/>
            <a:ext cx="1166654" cy="2021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7273" tIns="8637" rIns="17273" bIns="8637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CA" altLang="en-US" sz="1200" dirty="0">
                <a:solidFill>
                  <a:srgbClr val="E30613"/>
                </a:solidFill>
                <a:latin typeface="Calibri" pitchFamily="34" charset="0"/>
              </a:rPr>
              <a:t>LOGOS</a:t>
            </a:r>
            <a:endParaRPr lang="en-US" altLang="en-US" sz="1200" dirty="0">
              <a:solidFill>
                <a:srgbClr val="E30613"/>
              </a:solidFill>
              <a:latin typeface="Calibri" pitchFamily="34" charset="0"/>
            </a:endParaRPr>
          </a:p>
        </p:txBody>
      </p:sp>
      <p:sp>
        <p:nvSpPr>
          <p:cNvPr id="7" name="Snip Diagonal Corner Rectangle 6"/>
          <p:cNvSpPr/>
          <p:nvPr/>
        </p:nvSpPr>
        <p:spPr>
          <a:xfrm>
            <a:off x="71916" y="811555"/>
            <a:ext cx="2294809" cy="207170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ANTECEDENTES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71916" y="1074261"/>
            <a:ext cx="2294809" cy="924911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9" name="Snip Diagonal Corner Rectangle 8"/>
          <p:cNvSpPr/>
          <p:nvPr/>
        </p:nvSpPr>
        <p:spPr>
          <a:xfrm>
            <a:off x="71916" y="2121554"/>
            <a:ext cx="2294809" cy="207170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OBJETIVOS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71916" y="2409426"/>
            <a:ext cx="2294809" cy="318111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5736"/>
              </p:ext>
            </p:extLst>
          </p:nvPr>
        </p:nvGraphicFramePr>
        <p:xfrm>
          <a:off x="2536711" y="1304314"/>
          <a:ext cx="2327499" cy="920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833"/>
                <a:gridCol w="775833"/>
                <a:gridCol w="775833"/>
              </a:tblGrid>
              <a:tr h="114009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marL="6306" marR="6306" marT="2215" marB="2215"/>
                </a:tc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</a:tr>
            </a:tbl>
          </a:graphicData>
        </a:graphic>
      </p:graphicFrame>
      <p:sp>
        <p:nvSpPr>
          <p:cNvPr id="14" name="Snip Diagonal Corner Rectangle 13"/>
          <p:cNvSpPr/>
          <p:nvPr/>
        </p:nvSpPr>
        <p:spPr>
          <a:xfrm>
            <a:off x="2429198" y="811555"/>
            <a:ext cx="6607612" cy="207170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RESULTADOS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2429199" y="2345477"/>
            <a:ext cx="2523998" cy="1236416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graphicFrame>
        <p:nvGraphicFramePr>
          <p:cNvPr id="1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2211414"/>
              </p:ext>
            </p:extLst>
          </p:nvPr>
        </p:nvGraphicFramePr>
        <p:xfrm>
          <a:off x="5059620" y="1074261"/>
          <a:ext cx="3977191" cy="1218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r:id="rId3" imgW="7919390" imgH="4871126" progId="Excel.Sheet.8">
                  <p:embed/>
                </p:oleObj>
              </mc:Choice>
              <mc:Fallback>
                <p:oleObj r:id="rId3" imgW="7919390" imgH="487112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620" y="1074261"/>
                        <a:ext cx="3977191" cy="1218708"/>
                      </a:xfrm>
                      <a:prstGeom prst="rect">
                        <a:avLst/>
                      </a:prstGeom>
                      <a:solidFill>
                        <a:schemeClr val="bg1">
                          <a:alpha val="58823"/>
                        </a:schemeClr>
                      </a:solidFill>
                      <a:ln w="9525">
                        <a:solidFill>
                          <a:srgbClr val="FF66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3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38610" y="2368468"/>
            <a:ext cx="1576331" cy="1199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6680842" y="2345477"/>
            <a:ext cx="2355970" cy="1236416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21" name="Snip Diagonal Corner Rectangle 20"/>
          <p:cNvSpPr/>
          <p:nvPr/>
        </p:nvSpPr>
        <p:spPr>
          <a:xfrm>
            <a:off x="2429199" y="3658066"/>
            <a:ext cx="3303806" cy="206966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CONCLUSIONES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22" name="Snip Diagonal Corner Rectangle 21"/>
          <p:cNvSpPr/>
          <p:nvPr/>
        </p:nvSpPr>
        <p:spPr>
          <a:xfrm>
            <a:off x="5826774" y="3658066"/>
            <a:ext cx="3210037" cy="206966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REFERENCIAS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23" name="Snip Diagonal Corner Rectangle 22"/>
          <p:cNvSpPr/>
          <p:nvPr/>
        </p:nvSpPr>
        <p:spPr>
          <a:xfrm>
            <a:off x="79353" y="2839402"/>
            <a:ext cx="2294809" cy="207375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MATERIAL Y MÉTODO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79354" y="3123955"/>
            <a:ext cx="2294809" cy="1371867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2429199" y="3915519"/>
            <a:ext cx="3303806" cy="1176955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5826774" y="3915519"/>
            <a:ext cx="3210037" cy="1176955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9357337" y="43685"/>
            <a:ext cx="3380828" cy="2348935"/>
          </a:xfrm>
          <a:prstGeom prst="rect">
            <a:avLst/>
          </a:prstGeom>
          <a:solidFill>
            <a:schemeClr val="bg1"/>
          </a:solidFill>
          <a:ln w="28440">
            <a:solidFill>
              <a:srgbClr val="006AB2"/>
            </a:solidFill>
            <a:miter lim="800000"/>
            <a:headEnd/>
            <a:tailEnd/>
          </a:ln>
        </p:spPr>
        <p:txBody>
          <a:bodyPr lIns="23030" tIns="23030" rIns="23030" bIns="23030">
            <a:spAutoFit/>
          </a:bodyPr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sz="700" b="1" dirty="0" err="1"/>
              <a:t>Títulos</a:t>
            </a:r>
            <a:r>
              <a:rPr lang="en-CA" sz="700" b="1" dirty="0"/>
              <a:t> </a:t>
            </a:r>
            <a:r>
              <a:rPr lang="en-CA" sz="700" b="1" dirty="0" err="1"/>
              <a:t>para</a:t>
            </a:r>
            <a:r>
              <a:rPr lang="en-CA" sz="700" b="1" dirty="0"/>
              <a:t> </a:t>
            </a:r>
            <a:r>
              <a:rPr lang="en-CA" sz="700" b="1" dirty="0" err="1"/>
              <a:t>insertar</a:t>
            </a:r>
            <a:r>
              <a:rPr lang="en-CA" sz="700" b="1" dirty="0"/>
              <a:t> </a:t>
            </a:r>
            <a:r>
              <a:rPr lang="en-CA" sz="700" b="1" dirty="0" err="1"/>
              <a:t>gráficos</a:t>
            </a:r>
            <a:r>
              <a:rPr lang="en-CA" sz="700" b="1" dirty="0"/>
              <a:t> o </a:t>
            </a:r>
            <a:r>
              <a:rPr lang="en-CA" sz="700" b="1" dirty="0" err="1"/>
              <a:t>imágenes</a:t>
            </a:r>
            <a:endParaRPr lang="es-ES_tradnl" sz="700" dirty="0"/>
          </a:p>
          <a:p>
            <a:r>
              <a:rPr lang="es-ES_tradnl" sz="700" dirty="0"/>
              <a:t> </a:t>
            </a:r>
          </a:p>
          <a:p>
            <a:r>
              <a:rPr lang="es-ES_tradnl" sz="700" b="1" dirty="0"/>
              <a:t>Nota:</a:t>
            </a:r>
            <a:r>
              <a:rPr lang="es-ES_tradnl" sz="700" dirty="0"/>
              <a:t> Si sus gráficos fueron realizados en </a:t>
            </a:r>
            <a:r>
              <a:rPr lang="es-ES_tradnl" sz="700" dirty="0" err="1"/>
              <a:t>Powerpoint</a:t>
            </a:r>
            <a:r>
              <a:rPr lang="es-ES_tradnl" sz="700" dirty="0"/>
              <a:t>, </a:t>
            </a:r>
            <a:r>
              <a:rPr lang="es-ES_tradnl" sz="700" dirty="0" err="1"/>
              <a:t>Illustrator</a:t>
            </a:r>
            <a:r>
              <a:rPr lang="es-ES_tradnl" sz="700" dirty="0"/>
              <a:t> o Excel no es necesario que realice este procedimiento.</a:t>
            </a:r>
          </a:p>
          <a:p>
            <a:r>
              <a:rPr lang="es-ES_tradnl" sz="700" dirty="0"/>
              <a:t> </a:t>
            </a:r>
          </a:p>
          <a:p>
            <a:r>
              <a:rPr lang="es-ES_tradnl" sz="700" b="1" dirty="0"/>
              <a:t>Procedimiento para revisar imágenes: </a:t>
            </a:r>
            <a:r>
              <a:rPr lang="es-ES_tradnl" sz="700" dirty="0"/>
              <a:t>Después de insertar la imagen (resolución de pantalla 72dpi) y cambiar su tamaño para ajustarla, presione el botón derecho del mouse y seleccione </a:t>
            </a:r>
            <a:r>
              <a:rPr lang="es-ES_tradnl" sz="700" b="1" dirty="0"/>
              <a:t>Formato de Imagen. </a:t>
            </a:r>
            <a:r>
              <a:rPr lang="es-ES_tradnl" sz="700" dirty="0"/>
              <a:t>Cuando aparezca la ventana emergente, haga clic en tamaño y revise que la escala de la imagen sea la correcta. La imagen se podrá imprimir de mejor forma si la escala de ancho y alto está a un 25% o más baja (20% o 10%).</a:t>
            </a:r>
          </a:p>
          <a:p>
            <a:r>
              <a:rPr lang="es-ES_tradnl" sz="700" dirty="0"/>
              <a:t>Si la escala de la imagen es superior al 25%, intente reemplazar con una imagen de mayor tamaño si es posible (mayor resolución, por ej. 300 dpi). (Nota: No se recomienda estirar la imagen a un tamaño mayor de forma manual, pues esta se deforma).</a:t>
            </a:r>
          </a:p>
          <a:p>
            <a:r>
              <a:rPr lang="es-ES_tradnl" sz="700" dirty="0"/>
              <a:t>Si la resolución de la imagen es de 300dpi o mayor (400 o 600 dpi), revise que su escala no sea superior al 100%.</a:t>
            </a:r>
          </a:p>
          <a:p>
            <a:r>
              <a:rPr lang="es-ES_tradnl" sz="700" dirty="0"/>
              <a:t> </a:t>
            </a:r>
          </a:p>
          <a:p>
            <a:r>
              <a:rPr lang="es-ES_tradnl" sz="700" b="1" dirty="0"/>
              <a:t>*Para cambiar el tamaño de una imagen: </a:t>
            </a:r>
            <a:r>
              <a:rPr lang="es-ES_tradnl" sz="700" dirty="0"/>
              <a:t>Haga clic en la imagen, presione la tecla </a:t>
            </a:r>
            <a:r>
              <a:rPr lang="es-ES_tradnl" sz="700" dirty="0" err="1"/>
              <a:t>Shift</a:t>
            </a:r>
            <a:r>
              <a:rPr lang="es-ES_tradnl" sz="700" dirty="0"/>
              <a:t> y arrastre la esquina inferior derecha para ajustar la imagen en proporción.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9326814" y="2160276"/>
            <a:ext cx="3380828" cy="1123728"/>
          </a:xfrm>
          <a:prstGeom prst="rect">
            <a:avLst/>
          </a:prstGeom>
          <a:solidFill>
            <a:schemeClr val="bg1"/>
          </a:solidFill>
          <a:ln w="28440">
            <a:solidFill>
              <a:srgbClr val="006AB2"/>
            </a:solidFill>
            <a:miter lim="800000"/>
            <a:headEnd/>
            <a:tailEnd/>
          </a:ln>
        </p:spPr>
        <p:txBody>
          <a:bodyPr lIns="22667" tIns="23030" rIns="22667" bIns="23030">
            <a:spAutoFit/>
          </a:bodyPr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ES_tradnl" sz="700" b="1" dirty="0" err="1"/>
              <a:t>Tips</a:t>
            </a:r>
            <a:r>
              <a:rPr lang="es-ES_tradnl" sz="700" b="1" dirty="0"/>
              <a:t> para títulos y encabezados </a:t>
            </a:r>
            <a:br>
              <a:rPr lang="es-ES_tradnl" sz="700" b="1" dirty="0"/>
            </a:br>
            <a:endParaRPr lang="es-ES_tradnl" sz="700" dirty="0"/>
          </a:p>
          <a:p>
            <a:r>
              <a:rPr lang="es-ES_tradnl" sz="700" b="1" dirty="0"/>
              <a:t>Barra de color</a:t>
            </a:r>
            <a:endParaRPr lang="es-ES_tradnl" sz="700" dirty="0"/>
          </a:p>
          <a:p>
            <a:r>
              <a:rPr lang="es-ES_tradnl" sz="700" dirty="0"/>
              <a:t>Para cambiar el color del fondo del póster y los encabezados.</a:t>
            </a:r>
            <a:br>
              <a:rPr lang="es-ES_tradnl" sz="700" dirty="0"/>
            </a:br>
            <a:r>
              <a:rPr lang="es-ES_tradnl" sz="700" dirty="0"/>
              <a:t>Ubíquese en la barra, haga clic derecho y luego seleccione </a:t>
            </a:r>
            <a:r>
              <a:rPr lang="es-ES_tradnl" sz="700" b="1" dirty="0"/>
              <a:t>Formato de forma</a:t>
            </a:r>
            <a:r>
              <a:rPr lang="es-ES_tradnl" sz="700" dirty="0"/>
              <a:t>. Cuando la venta emergente aparezca, seleccione </a:t>
            </a:r>
            <a:r>
              <a:rPr lang="es-ES_tradnl" sz="700" b="1" dirty="0"/>
              <a:t>Relleno </a:t>
            </a:r>
            <a:r>
              <a:rPr lang="es-ES_tradnl" sz="700" dirty="0"/>
              <a:t>y luego elija el color de su preferencia desde el menú. </a:t>
            </a:r>
          </a:p>
          <a:p>
            <a:r>
              <a:rPr lang="es-ES_tradnl" sz="700" dirty="0"/>
              <a:t> </a:t>
            </a:r>
          </a:p>
          <a:p>
            <a:r>
              <a:rPr lang="es-ES_tradnl" sz="700" dirty="0"/>
              <a:t>(Borre este texto una vez que inserte su texto o imagen. Esto es solo un recordatorio).</a:t>
            </a: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9357294" y="3257540"/>
            <a:ext cx="3380828" cy="908284"/>
          </a:xfrm>
          <a:prstGeom prst="rect">
            <a:avLst/>
          </a:prstGeom>
          <a:solidFill>
            <a:schemeClr val="bg1"/>
          </a:solidFill>
          <a:ln w="28440">
            <a:solidFill>
              <a:srgbClr val="006AB2"/>
            </a:solidFill>
            <a:miter lim="800000"/>
            <a:headEnd/>
            <a:tailEnd/>
          </a:ln>
        </p:spPr>
        <p:txBody>
          <a:bodyPr lIns="22667" tIns="23030" rIns="22667" bIns="23030">
            <a:spAutoFit/>
          </a:bodyPr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ES_tradnl" sz="700" b="1" dirty="0" err="1"/>
              <a:t>Tips</a:t>
            </a:r>
            <a:r>
              <a:rPr lang="es-ES_tradnl" sz="700" b="1" dirty="0"/>
              <a:t> para gráficos de Excel</a:t>
            </a:r>
            <a:endParaRPr lang="es-ES_tradnl" sz="700" dirty="0"/>
          </a:p>
          <a:p>
            <a:r>
              <a:rPr lang="es-ES_tradnl" sz="700" b="1" dirty="0"/>
              <a:t> </a:t>
            </a:r>
            <a:endParaRPr lang="es-ES_tradnl" sz="700" dirty="0"/>
          </a:p>
          <a:p>
            <a:r>
              <a:rPr lang="es-ES_tradnl" sz="700" dirty="0"/>
              <a:t>Copie y pegue su gráfico Excel. El gráfico puede ser estirado para ajustarse como lo requiera. Si necesita editar partes del gráfico, le recomendamos editar el archivo original desde Excel y luego volver a pegarlo.</a:t>
            </a:r>
          </a:p>
          <a:p>
            <a:r>
              <a:rPr lang="es-ES_tradnl" sz="700" b="1" dirty="0"/>
              <a:t> </a:t>
            </a:r>
            <a:endParaRPr lang="es-ES_tradnl" sz="700" dirty="0"/>
          </a:p>
          <a:p>
            <a:r>
              <a:rPr lang="es-ES_tradnl" sz="700" dirty="0"/>
              <a:t>(Borre este texto una vez que inserte su texto o imagen. Esto es solo un recordatorio).</a:t>
            </a:r>
          </a:p>
        </p:txBody>
      </p:sp>
      <p:sp>
        <p:nvSpPr>
          <p:cNvPr id="30" name="TextBox 3"/>
          <p:cNvSpPr txBox="1">
            <a:spLocks noChangeArrowheads="1"/>
          </p:cNvSpPr>
          <p:nvPr/>
        </p:nvSpPr>
        <p:spPr bwMode="auto">
          <a:xfrm>
            <a:off x="3520456" y="0"/>
            <a:ext cx="3081538" cy="371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273" tIns="8637" rIns="17273" bIns="8637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altLang="en-US" sz="2300" b="1" dirty="0" err="1">
                <a:solidFill>
                  <a:schemeClr val="tx2"/>
                </a:solidFill>
                <a:latin typeface="Calibri" pitchFamily="34" charset="0"/>
              </a:rPr>
              <a:t>Título</a:t>
            </a:r>
            <a:r>
              <a:rPr lang="en-CA" altLang="en-US" sz="2300" b="1" dirty="0">
                <a:solidFill>
                  <a:schemeClr val="tx2"/>
                </a:solidFill>
                <a:latin typeface="Calibri" pitchFamily="34" charset="0"/>
              </a:rPr>
              <a:t> del </a:t>
            </a:r>
            <a:r>
              <a:rPr lang="en-CA" altLang="en-US" sz="2300" b="1" dirty="0" err="1">
                <a:solidFill>
                  <a:schemeClr val="tx2"/>
                </a:solidFill>
                <a:latin typeface="Calibri" pitchFamily="34" charset="0"/>
              </a:rPr>
              <a:t>póster</a:t>
            </a:r>
            <a:endParaRPr lang="en-US" altLang="en-US" sz="23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956869" y="209652"/>
            <a:ext cx="34883" cy="279053"/>
          </a:xfrm>
          <a:prstGeom prst="rect">
            <a:avLst/>
          </a:prstGeom>
          <a:noFill/>
        </p:spPr>
        <p:txBody>
          <a:bodyPr wrap="none" lIns="17273" tIns="8637" rIns="17273" bIns="8637" rtlCol="0">
            <a:spAutoFit/>
          </a:bodyPr>
          <a:lstStyle/>
          <a:p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006791" y="-3006"/>
            <a:ext cx="34883" cy="279053"/>
          </a:xfrm>
          <a:prstGeom prst="rect">
            <a:avLst/>
          </a:prstGeom>
          <a:noFill/>
        </p:spPr>
        <p:txBody>
          <a:bodyPr wrap="none" lIns="17273" tIns="8637" rIns="17273" bIns="8637" rtlCol="0">
            <a:spAutoFit/>
          </a:bodyPr>
          <a:lstStyle/>
          <a:p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677080" y="249969"/>
            <a:ext cx="34883" cy="279053"/>
          </a:xfrm>
          <a:prstGeom prst="rect">
            <a:avLst/>
          </a:prstGeom>
          <a:noFill/>
        </p:spPr>
        <p:txBody>
          <a:bodyPr wrap="none" lIns="17273" tIns="8637" rIns="17273" bIns="8637" rtlCol="0">
            <a:spAutoFit/>
          </a:bodyPr>
          <a:lstStyle/>
          <a:p>
            <a:endParaRPr lang="es-ES"/>
          </a:p>
        </p:txBody>
      </p:sp>
      <p:sp>
        <p:nvSpPr>
          <p:cNvPr id="35" name="Snip Diagonal Corner Rectangle 22"/>
          <p:cNvSpPr/>
          <p:nvPr/>
        </p:nvSpPr>
        <p:spPr>
          <a:xfrm>
            <a:off x="71915" y="4541730"/>
            <a:ext cx="2294809" cy="207375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 smtClean="0">
                <a:solidFill>
                  <a:schemeClr val="bg1"/>
                </a:solidFill>
                <a:cs typeface="Calibri" pitchFamily="34" charset="0"/>
              </a:rPr>
              <a:t>CONFLICTO DE INTERÉS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79353" y="4795013"/>
            <a:ext cx="2287371" cy="331224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0" r="8456" b="7169"/>
          <a:stretch/>
        </p:blipFill>
        <p:spPr>
          <a:xfrm>
            <a:off x="107504" y="178242"/>
            <a:ext cx="2604459" cy="49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90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174</Words>
  <Application>Microsoft Macintosh PowerPoint</Application>
  <PresentationFormat>Presentación en pantalla (16:9)</PresentationFormat>
  <Paragraphs>75</Paragraphs>
  <Slides>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 Theme</vt:lpstr>
      <vt:lpstr>Excel.Sheet.8</vt:lpstr>
      <vt:lpstr>Presentación de PowerPoint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</dc:creator>
  <cp:lastModifiedBy>Usuario de Microsoft Office</cp:lastModifiedBy>
  <cp:revision>25</cp:revision>
  <dcterms:created xsi:type="dcterms:W3CDTF">2016-02-25T00:41:44Z</dcterms:created>
  <dcterms:modified xsi:type="dcterms:W3CDTF">2022-06-14T19:56:24Z</dcterms:modified>
</cp:coreProperties>
</file>